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66"/>
  </p:notesMasterIdLst>
  <p:sldIdLst>
    <p:sldId id="256" r:id="rId2"/>
    <p:sldId id="337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2" r:id="rId27"/>
    <p:sldId id="283" r:id="rId28"/>
    <p:sldId id="284" r:id="rId29"/>
    <p:sldId id="285" r:id="rId30"/>
    <p:sldId id="286" r:id="rId31"/>
    <p:sldId id="287" r:id="rId32"/>
    <p:sldId id="288" r:id="rId33"/>
    <p:sldId id="315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7" r:id="rId60"/>
    <p:sldId id="318" r:id="rId61"/>
    <p:sldId id="338" r:id="rId62"/>
    <p:sldId id="319" r:id="rId63"/>
    <p:sldId id="323" r:id="rId64"/>
    <p:sldId id="314" r:id="rId65"/>
  </p:sldIdLst>
  <p:sldSz cx="9144000" cy="5715000" type="screen16x10"/>
  <p:notesSz cx="6858000" cy="9144000"/>
  <p:embeddedFontLst>
    <p:embeddedFont>
      <p:font typeface="Calibri" panose="020F0502020204030204" pitchFamily="34" charset="0"/>
      <p:regular r:id="rId67"/>
      <p:bold r:id="rId68"/>
      <p:italic r:id="rId69"/>
      <p:boldItalic r:id="rId70"/>
    </p:embeddedFont>
    <p:embeddedFont>
      <p:font typeface="Roboto" panose="02000000000000000000" pitchFamily="2" charset="0"/>
      <p:regular r:id="rId71"/>
      <p:bold r:id="rId72"/>
      <p:italic r:id="rId73"/>
      <p:boldItalic r:id="rId74"/>
    </p:embeddedFont>
    <p:embeddedFont>
      <p:font typeface="Verdana" panose="020B0604030504040204" pitchFamily="34" charset="0"/>
      <p:regular r:id="rId75"/>
      <p:bold r:id="rId76"/>
      <p:italic r:id="rId77"/>
      <p:boldItalic r:id="rId7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8.fntdata"/><Relationship Id="rId79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3.fntdata"/><Relationship Id="rId77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6.fntdata"/><Relationship Id="rId80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4.fntdata"/><Relationship Id="rId75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7.fntdata"/><Relationship Id="rId78" Type="http://schemas.openxmlformats.org/officeDocument/2006/relationships/font" Target="fonts/font12.fntdata"/><Relationship Id="rId8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0.fntdata"/><Relationship Id="rId7" Type="http://schemas.openxmlformats.org/officeDocument/2006/relationships/slide" Target="slides/slide6.xml"/><Relationship Id="rId71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Biblical_Hebrew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en.wikipedia.org/wiki/Torah" TargetMode="External"/><Relationship Id="rId4" Type="http://schemas.openxmlformats.org/officeDocument/2006/relationships/hyperlink" Target="https://en.wikipedia.org/wiki/Genesis_1:3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9493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5" name="Google Shape;8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ee050d5cb9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ee050d5cb9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3" name="Google Shape;633;gee050d5cb9_0_7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e0e4c76e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ee0e4c76e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ee0e4c76e4_0_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" name="Google Shape;694;gf4a0f3b2a8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5" name="Google Shape;695;gf4a0f3b2a8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6" name="Google Shape;696;gf4a0f3b2a8_0_1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5" name="Google Shape;705;gefd10948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6" name="Google Shape;706;gefd10948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7" name="Google Shape;707;gefd1094839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f4a0f3b2a8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f4a0f3b2a8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5" name="Google Shape;715;gf4a0f3b2a8_0_1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gee0e4c76e4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4" name="Google Shape;724;gee0e4c76e4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5" name="Google Shape;725;gee0e4c76e4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g100f2f6c2d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3" name="Google Shape;733;g100f2f6c2d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c0aa5670d_1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6" name="Google Shape;456;gec0aa5670d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4" name="Google Shape;94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"faça-se luz", "</a:t>
            </a:r>
            <a:r>
              <a:rPr lang="pt-BR" sz="1100" i="1">
                <a:highlight>
                  <a:srgbClr val="FFFFFF"/>
                </a:highlight>
              </a:rPr>
              <a:t>dixitque Deus fiat lux et facta est lux",</a:t>
            </a:r>
            <a:r>
              <a:rPr lang="pt-BR" sz="1050">
                <a:solidFill>
                  <a:srgbClr val="202122"/>
                </a:solidFill>
                <a:highlight>
                  <a:srgbClr val="FFFFFF"/>
                </a:highlight>
              </a:rPr>
              <a:t>   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</a:t>
            </a:r>
            <a:r>
              <a:rPr lang="pt-BR" sz="1200" b="1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Let there be light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 is an English translation 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Hebrew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יְהִי אוֹר‎ (</a:t>
            </a:r>
            <a:r>
              <a:rPr lang="pt-BR" sz="1200" b="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yehi 'or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found in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Genesis 1:3</a:t>
            </a:r>
            <a:r>
              <a:rPr lang="pt-BR" sz="1200" b="0" i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 of the </a:t>
            </a:r>
            <a:r>
              <a:rPr lang="pt-BR" sz="1200" b="0" i="0" u="sng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Torah</a:t>
            </a:r>
            <a:r>
              <a:rPr lang="pt-BR" sz="1200" b="0" i="0" u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</a:t>
            </a:r>
            <a:endParaRPr/>
          </a:p>
        </p:txBody>
      </p:sp>
      <p:sp>
        <p:nvSpPr>
          <p:cNvPr id="95" name="Google Shape;95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ec0aa5670d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4" name="Google Shape;464;gec0aa5670d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ge90e4e18cf_0_2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6" name="Google Shape;536;ge90e4e18cf_0_2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ec0aa5670d_1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3" name="Google Shape;473;gec0aa5670d_1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ge6f0adcdc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0" name="Google Shape;740;ge6f0adcdc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535843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3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5.png"/><Relationship Id="rId4" Type="http://schemas.openxmlformats.org/officeDocument/2006/relationships/image" Target="../media/image6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gjVJogIbc?feature=oembed" TargetMode="External"/><Relationship Id="rId4" Type="http://schemas.openxmlformats.org/officeDocument/2006/relationships/image" Target="../media/image71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3D.html#Box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5.gif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12: Cálculo de Iluminação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Revisão: Vetor Normal</a:t>
            </a:r>
            <a:endParaRPr sz="4800"/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rgbClr val="0000FF"/>
                  </a:solidFill>
                </a:rPr>
                <a:t>r</a:t>
              </a:r>
              <a:endParaRPr sz="180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/>
                <a:t>𝛂</a:t>
              </a:r>
              <a:endParaRPr/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0000FF"/>
                  </a:solidFill>
                </a:rPr>
                <a:t>P</a:t>
              </a:r>
              <a:endParaRPr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FF0000"/>
                    </a:solidFill>
                  </a:rPr>
                  <a:t>a</a:t>
                </a:r>
                <a:endParaRPr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>
                    <a:solidFill>
                      <a:srgbClr val="38761D"/>
                    </a:solidFill>
                  </a:rPr>
                  <a:t>b</a:t>
                </a:r>
                <a:endParaRPr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150150" y="1370700"/>
            <a:ext cx="37689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Quando ela é perpendicular a duas retas concorrentes desse plano!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017200" y="1478050"/>
            <a:ext cx="40518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>
                <a:solidFill>
                  <a:schemeClr val="dk1"/>
                </a:solidFill>
              </a:rPr>
              <a:t>todas</a:t>
            </a:r>
            <a:r>
              <a:rPr lang="pt-BR" sz="1800">
                <a:solidFill>
                  <a:schemeClr val="dk1"/>
                </a:solidFill>
              </a:rPr>
              <a:t> as retas desse plano que passarem por P.</a:t>
            </a:r>
            <a:endParaRPr sz="1800">
              <a:solidFill>
                <a:schemeClr val="dk1"/>
              </a:solidFill>
            </a:endParaRP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Da geometria: quando uma reta é perpendicular a um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Dessa forma, r define uma direção que é perpendicular a todas as direções "contidas" no plano 𝛼.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essa direção é única! De fato, se r e s são retas perpendiculares a um mesmo plano, então elas são paralelas entre si.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Conclusão: a direção perpendicular a um plano caracteriza esse plano.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a diferença entre os termos </a:t>
            </a:r>
            <a:r>
              <a:rPr lang="pt-BR" sz="2400" b="1">
                <a:solidFill>
                  <a:srgbClr val="FF9900"/>
                </a:solidFill>
              </a:rPr>
              <a:t>perpendicular</a:t>
            </a:r>
            <a:r>
              <a:rPr lang="pt-BR" sz="2400">
                <a:solidFill>
                  <a:schemeClr val="dk1"/>
                </a:solidFill>
              </a:rPr>
              <a:t>, </a:t>
            </a:r>
            <a:r>
              <a:rPr lang="pt-BR" sz="2400" b="1">
                <a:solidFill>
                  <a:srgbClr val="FF9900"/>
                </a:solidFill>
              </a:rPr>
              <a:t>normal</a:t>
            </a:r>
            <a:r>
              <a:rPr lang="pt-BR" sz="2400">
                <a:solidFill>
                  <a:schemeClr val="dk1"/>
                </a:solidFill>
              </a:rPr>
              <a:t> e </a:t>
            </a:r>
            <a:r>
              <a:rPr lang="pt-BR" sz="2400" b="1">
                <a:solidFill>
                  <a:srgbClr val="FF9900"/>
                </a:solidFill>
              </a:rPr>
              <a:t>ortogonal</a:t>
            </a:r>
            <a:r>
              <a:rPr lang="pt-BR" sz="2400">
                <a:solidFill>
                  <a:schemeClr val="dk1"/>
                </a:solidFill>
              </a:rPr>
              <a:t>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>
                <a:solidFill>
                  <a:srgbClr val="C62305"/>
                </a:solidFill>
              </a:rPr>
              <a:t>perpendicularidade</a:t>
            </a:r>
            <a:r>
              <a:rPr lang="pt-BR" sz="2400">
                <a:solidFill>
                  <a:schemeClr val="dk1"/>
                </a:solidFill>
              </a:rPr>
              <a:t>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Se um vetor n tem a direção de uma reta r, perpendicular a um plano 𝛂, então dizemos que n é um </a:t>
            </a:r>
            <a:r>
              <a:rPr lang="pt-BR" sz="2400" b="1">
                <a:solidFill>
                  <a:srgbClr val="38761D"/>
                </a:solidFill>
              </a:rPr>
              <a:t>vetor normal</a:t>
            </a:r>
            <a:r>
              <a:rPr lang="pt-BR" sz="2400">
                <a:solidFill>
                  <a:schemeClr val="dk1"/>
                </a:solidFill>
              </a:rPr>
              <a:t> ao plano 𝛂.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Podemos usar as ideias desenvolvidas até aqui para escrever a equação de um plano!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Sabendo que n = (a,b,c) é um vetor normal a um plano 𝛂, esse plano fica determinado?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NÃO!</a:t>
            </a:r>
            <a:r>
              <a:rPr lang="pt-BR" sz="2400">
                <a:solidFill>
                  <a:schemeClr val="dk1"/>
                </a:solidFill>
              </a:rPr>
              <a:t> É preciso conhecer também um ponto do plano 𝛂. Seja (x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um ponto desse plano. 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Qual é a condição para que um ponto genérico (x,y,z) pertença ao plano 𝛂?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Os vetores n e (x - x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y - y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, z - z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) devem ser perpendiculares entre si. Dessa forma, 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Como obter o vetor normal a um plano a partir de dois vetores desse plano?</a:t>
            </a:r>
            <a:endParaRPr sz="2400">
              <a:solidFill>
                <a:schemeClr val="dk1"/>
              </a:solidFill>
            </a:endParaRP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>
                <a:solidFill>
                  <a:srgbClr val="FF0000"/>
                </a:solidFill>
              </a:rPr>
              <a:t>PRODUTO VETORIAL!</a:t>
            </a:r>
            <a:endParaRPr sz="3000" b="1">
              <a:solidFill>
                <a:srgbClr val="FF0000"/>
              </a:solidFill>
            </a:endParaRP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>
                <a:solidFill>
                  <a:srgbClr val="38761D"/>
                </a:solidFill>
              </a:rPr>
              <a:t>EXEMPLO:</a:t>
            </a:r>
            <a:r>
              <a:rPr lang="pt-BR" sz="2400">
                <a:solidFill>
                  <a:schemeClr val="dk1"/>
                </a:solidFill>
              </a:rPr>
              <a:t> Encontre um vetor normal ao plano determinado pelos pontos P</a:t>
            </a:r>
            <a:r>
              <a:rPr lang="pt-BR" sz="2400" baseline="-25000">
                <a:solidFill>
                  <a:schemeClr val="dk1"/>
                </a:solidFill>
              </a:rPr>
              <a:t>o</a:t>
            </a:r>
            <a:r>
              <a:rPr lang="pt-BR" sz="2400">
                <a:solidFill>
                  <a:schemeClr val="dk1"/>
                </a:solidFill>
              </a:rPr>
              <a:t> = (1,2,3), P</a:t>
            </a:r>
            <a:r>
              <a:rPr lang="pt-BR" sz="2400" baseline="-25000">
                <a:solidFill>
                  <a:schemeClr val="dk1"/>
                </a:solidFill>
              </a:rPr>
              <a:t>1</a:t>
            </a:r>
            <a:r>
              <a:rPr lang="pt-BR" sz="2400">
                <a:solidFill>
                  <a:schemeClr val="dk1"/>
                </a:solidFill>
              </a:rPr>
              <a:t> = (0,1,1) e P</a:t>
            </a:r>
            <a:r>
              <a:rPr lang="pt-BR" sz="2400" baseline="-25000">
                <a:solidFill>
                  <a:schemeClr val="dk1"/>
                </a:solidFill>
              </a:rPr>
              <a:t>2</a:t>
            </a:r>
            <a:r>
              <a:rPr lang="pt-BR" sz="2400">
                <a:solidFill>
                  <a:schemeClr val="dk1"/>
                </a:solidFill>
              </a:rPr>
              <a:t> = (-1,0,-2).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chemeClr val="dk1"/>
                </a:solidFill>
              </a:rPr>
              <a:t>E como determinar o vetor normal a uma superfície? </a:t>
            </a:r>
            <a:endParaRPr sz="2400">
              <a:solidFill>
                <a:schemeClr val="dk1"/>
              </a:solidFill>
            </a:endParaRP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>
                <a:solidFill>
                  <a:srgbClr val="4A86E8"/>
                </a:solidFill>
              </a:rPr>
              <a:t>Plano tangente! </a:t>
            </a:r>
            <a:endParaRPr sz="2400">
              <a:solidFill>
                <a:srgbClr val="4A86E8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Break</a:t>
            </a:r>
            <a:endParaRPr/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Adventures of André and Wally B. 1984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  <a:endParaRPr sz="1500">
              <a:solidFill>
                <a:schemeClr val="dk1"/>
              </a:solidFill>
              <a:highlight>
                <a:srgbClr val="F9F9F9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/>
              <a:t>Aplicação ao cálculo de iluminação</a:t>
            </a:r>
            <a:endParaRPr sz="4800"/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Face</a:t>
            </a:r>
            <a:endParaRPr/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74066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0</a:t>
            </a:r>
            <a:endParaRPr sz="190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1</a:t>
            </a:r>
            <a:endParaRPr sz="190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</a:t>
            </a:r>
            <a:r>
              <a:rPr lang="pt-BR" sz="1700" baseline="-25000">
                <a:solidFill>
                  <a:schemeClr val="dk1"/>
                </a:solidFill>
              </a:rPr>
              <a:t>2</a:t>
            </a:r>
            <a:endParaRPr sz="190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0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073763"/>
                </a:solidFill>
              </a:rPr>
              <a:t>V</a:t>
            </a:r>
            <a:r>
              <a:rPr lang="pt-BR" sz="1700" b="1" baseline="-25000">
                <a:solidFill>
                  <a:srgbClr val="073763"/>
                </a:solidFill>
              </a:rPr>
              <a:t>1</a:t>
            </a:r>
            <a:endParaRPr sz="1900" b="1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rgbClr val="660000"/>
                </a:solidFill>
              </a:rPr>
              <a:t>N</a:t>
            </a:r>
            <a:endParaRPr sz="1900" b="1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Fontes de Luz</a:t>
            </a:r>
            <a:endParaRPr/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4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Pontual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Direcional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Char char="-"/>
            </a:pPr>
            <a:r>
              <a:rPr lang="pt-BR" sz="2200"/>
              <a:t>Spot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Char char="-"/>
            </a:pPr>
            <a:r>
              <a:rPr lang="pt-BR" sz="2200"/>
              <a:t>Ambiente</a:t>
            </a:r>
            <a:endParaRPr sz="2200"/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Pontual</a:t>
            </a:r>
            <a:endParaRPr/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Emite luz para todas as direções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Definida por uma posição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Não possui uma direção que caracterize ela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cai com o quadrado da distância</a:t>
            </a:r>
            <a:endParaRPr/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Decaimento da Luz Pontual</a:t>
            </a:r>
            <a:endParaRPr/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</a:t>
            </a:r>
            <a:endParaRPr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I / r</a:t>
            </a:r>
            <a:r>
              <a:rPr lang="pt-BR" sz="1800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Atenuação no X3D para luzes pontuais</a:t>
            </a:r>
            <a:endParaRPr/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sz="21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Direcional</a:t>
            </a:r>
            <a:endParaRPr/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de luz paralelos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Posição da fonte de luz é irrelevante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Os raios de luz apontam para uma direção específica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constante, independente da distância</a:t>
            </a:r>
            <a:endParaRPr/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Spot</a:t>
            </a:r>
            <a:endParaRPr/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Todos os raios partem de um ponto no espaço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Luz dispersa em um formato de cone em uma certa direção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Pode ter efeitos de penumbra</a:t>
            </a:r>
            <a:endParaRPr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/>
              <a:t>Intensidade depende da distância</a:t>
            </a:r>
            <a:endParaRPr/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Cálculo de Iluminação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Ambiente</a:t>
            </a:r>
            <a:endParaRPr/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Um truque</a:t>
            </a:r>
            <a:endParaRPr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dirty="0"/>
              <a:t>As superfícies recebem essa luz de forma uniforme</a:t>
            </a:r>
            <a:endParaRPr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Cálculo Local</a:t>
            </a:r>
            <a:endParaRPr/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Calcular a luz refletida em direção à câmera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Parâmetros: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do visualizador (v)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Normal da Superfície (n)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Direção da luz (l)</a:t>
            </a:r>
            <a:br>
              <a:rPr lang="pt-BR" sz="1800"/>
            </a:br>
            <a:r>
              <a:rPr lang="pt-BR" sz="1600"/>
              <a:t>para cada uma das luzes existentes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Parâmetros da superfície (cor, brilho, ...)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0000"/>
                </a:solidFill>
              </a:rPr>
              <a:t>Cuidado para sempre trabalhar com todos os vetores normalizados.</a:t>
            </a:r>
            <a:endParaRPr sz="18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Difusa</a:t>
            </a:r>
            <a:endParaRPr/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Na reflexão difusa a luz é espalhada uniformemente em todas as direções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A cor da superfície é a mesma olhando de qualquer direção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https://pt.wikipedia.org/wiki/Lei_do_Cosseno_de_Lambert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θ entre a direção de incidência da luz e a normal da superfície, reta perpendicular a esta."</a:t>
            </a:r>
            <a:endParaRPr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>
                <a:solidFill>
                  <a:schemeClr val="dk1"/>
                </a:solidFill>
              </a:rPr>
              <a:t>é</a:t>
            </a: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Faceando</a:t>
            </a:r>
            <a:endParaRPr/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O quanto uma superfície está "faceando" algo (luz, ponto de vista).</a:t>
            </a:r>
            <a:endParaRPr/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3912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aparência da cor e brilho independente da direção de visualização</a:t>
            </a:r>
            <a:endParaRPr/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Lambertianas (Difusas)</a:t>
            </a:r>
            <a:endParaRPr/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Leva a uma aparência fosca</a:t>
            </a:r>
            <a:endParaRPr/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 variando de 0 até 1</a:t>
            </a:r>
            <a:endParaRPr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https://docs.arnoldrenderer.com/display/A5AFMUG/Diffuse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Intensidade depende da direção de visualização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Maior intensidade de brilho quando o ângulo de reflexão é o mesmo do ângulo de incidência em relação a normal da superfície.</a:t>
            </a:r>
            <a:endParaRPr/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0" y="838985"/>
            <a:ext cx="8854689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Quando próximo ao ângulo de incidência, maior brilho.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quão "próximo" é medido pelo produto escalar dos vetores unitários.</a:t>
            </a:r>
            <a:endParaRPr dirty="0"/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>
                <a:solidFill>
                  <a:schemeClr val="dk1"/>
                </a:solidFill>
              </a:rPr>
              <a:t>especularidade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/>
              <a:t>expoente de reflexão especular</a:t>
            </a:r>
            <a:endParaRPr sz="1800"/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 Especular (Blinn / Phong)</a:t>
            </a:r>
            <a:endParaRPr/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maior p, brilho mais concentrado  </a:t>
            </a:r>
            <a:endParaRPr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K</a:t>
            </a:r>
            <a:r>
              <a:rPr lang="pt-BR" sz="1800" b="0" baseline="-25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Região Saturada de Brilho</a:t>
            </a:r>
            <a:endParaRPr/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Aumentar p irá estreitar a região saturada de brilho</a:t>
            </a:r>
            <a:endParaRPr/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vimos até agora</a:t>
            </a:r>
            <a:endParaRPr/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707511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Reflexão/Iluminação Ambiente</a:t>
            </a:r>
            <a:endParaRPr/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Reflexão/Iluminação que não depende de nada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 uma cor constante a superfície para compensar qualquer falta de iluminação, preenchendo regiões escurecidas</a:t>
            </a:r>
            <a:endParaRPr/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731674" y="3087064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472" name="Google Shape;472;p44"/>
          <p:cNvSpPr/>
          <p:nvPr/>
        </p:nvSpPr>
        <p:spPr>
          <a:xfrm>
            <a:off x="5366776" y="435824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67746" y="3610347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63238" y="4156128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50858" y="3571728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Modelo de Reflexão Blinn-Phong</a:t>
            </a:r>
            <a:endParaRPr/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Ambiente    +      Difusa      +   Especular    = Reflexão Phong</a:t>
            </a:r>
            <a:endParaRPr/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/>
              <a:t>Shading</a:t>
            </a:r>
            <a:r>
              <a:rPr lang="pt-BR"/>
              <a:t> em Malhas de Triângulos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Infelizmente não conheço nenhuma tradução adequada.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tradução usada é "sombreamento", mas fica estranha.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Prefiro "tonalização" mas não é muito usado</a:t>
            </a:r>
            <a:endParaRPr/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https://www.oxfordlearnersdictionaries.com/us/definition/english/shading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triângulo (flat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vértice ("Gouraud"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sz="22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>
                <a:latin typeface="Arial"/>
                <a:ea typeface="Arial"/>
                <a:cs typeface="Arial"/>
                <a:sym typeface="Arial"/>
              </a:rPr>
              <a:t>Shading por pixel ("Phong" shading)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Shading em Triângulos, Vértices e Pixels</a:t>
            </a:r>
            <a:endParaRPr/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Tipo de Shading:          Flat           Gouraud         Phong</a:t>
            </a:r>
            <a:endParaRPr/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Happyman, http://cg2010studio.com/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Face</a:t>
            </a:r>
            <a:endParaRPr/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Normais por Vértice</a:t>
            </a:r>
            <a:endParaRPr/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Melhor obter normais da geometria desejada, por exemplo: uma esfera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Senão inferir as normais das faces dos triângulos</a:t>
            </a:r>
            <a:endParaRPr sz="1900"/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/>
              <a:t>Proposta mais simples: Médias das normais das faces ao redor</a:t>
            </a:r>
            <a:endParaRPr sz="1900"/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0</a:t>
              </a:r>
              <a:endParaRPr baseline="-2500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1</a:t>
              </a:r>
              <a:endParaRPr baseline="-2500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2</a:t>
              </a:r>
              <a:endParaRPr baseline="-2500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3</a:t>
              </a:r>
              <a:endParaRPr baseline="-2500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4</a:t>
              </a:r>
              <a:endParaRPr baseline="-2500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N</a:t>
              </a:r>
              <a:r>
                <a:rPr lang="pt-BR" sz="1200" baseline="-25000">
                  <a:solidFill>
                    <a:schemeClr val="dk1"/>
                  </a:solidFill>
                </a:rPr>
                <a:t>5</a:t>
              </a:r>
              <a:endParaRPr baseline="-2500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>
                  <a:solidFill>
                    <a:schemeClr val="dk1"/>
                  </a:solidFill>
                </a:rPr>
                <a:t>v</a:t>
              </a:r>
              <a:endParaRPr b="1" baseline="-2500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Vetores Normais por Vértice</a:t>
            </a:r>
            <a:endParaRPr/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Interpolação baricêntrica das normais</a:t>
            </a:r>
            <a:endParaRPr/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Suavizando</a:t>
            </a:r>
            <a:endParaRPr/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essa técnica podemos produzir superfícies que parecem suaves, quando não são.</a:t>
            </a:r>
            <a:endParaRPr/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89" name="Google Shape;89;p10" descr="page3image23604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91" name="Google Shape;91;p10"/>
          <p:cNvSpPr/>
          <p:nvPr/>
        </p:nvSpPr>
        <p:spPr>
          <a:xfrm>
            <a:off x="331750" y="5139625"/>
            <a:ext cx="8115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Vocês acham que tem algum problema nessa imagem?</a:t>
            </a:r>
            <a:endParaRPr sz="1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Smooth Shading</a:t>
            </a:r>
            <a:endParaRPr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https://</a:t>
            </a:r>
            <a:r>
              <a:rPr lang="pt-BR" dirty="0" err="1"/>
              <a:t>www.youtube.com</a:t>
            </a:r>
            <a:r>
              <a:rPr lang="pt-BR" dirty="0"/>
              <a:t>/</a:t>
            </a:r>
            <a:r>
              <a:rPr lang="pt-BR" dirty="0" err="1"/>
              <a:t>watch?v</a:t>
            </a:r>
            <a:r>
              <a:rPr lang="pt-BR" dirty="0"/>
              <a:t>=</a:t>
            </a:r>
            <a:r>
              <a:rPr lang="pt-BR" dirty="0" err="1"/>
              <a:t>PMgjVJogIbc</a:t>
            </a:r>
            <a:endParaRPr dirty="0"/>
          </a:p>
        </p:txBody>
      </p:sp>
      <p:pic>
        <p:nvPicPr>
          <p:cNvPr id="2" name="Online Media 1" descr="Smooth Shading">
            <a:hlinkClick r:id="" action="ppaction://media"/>
            <a:extLst>
              <a:ext uri="{FF2B5EF4-FFF2-40B4-BE49-F238E27FC236}">
                <a16:creationId xmlns:a16="http://schemas.microsoft.com/office/drawing/2014/main" id="{8C4A2C8F-EB8B-43AC-4169-DA58EE186B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726" y="709267"/>
            <a:ext cx="6162548" cy="4621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Fragment Lighting</a:t>
            </a:r>
            <a:endParaRPr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 outro ponto no cálculo da cor na superfície é que para luzes pontuais é necessário descobrir a coordenada 3D da posição do pixel sobre o objeto. Porém como já estamos em coordenadas da tela (2D) será necessário interpolar novamente para encontrar essa posição.</a:t>
            </a:r>
            <a:endParaRPr/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sz="7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>
                <a:latin typeface="Verdana"/>
                <a:ea typeface="Verdana"/>
                <a:cs typeface="Verdana"/>
                <a:sym typeface="Verdana"/>
              </a:rPr>
              <a:t> </a:t>
            </a:r>
            <a:endParaRPr sz="1300"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intensities;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//a.k.a the color of the light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fragTexCoord;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fragVert;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finalColor;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normal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transpose(inverse(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normalize(normalMatrix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fragNormal);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location of this fragment (pixel) in world coordinates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(fragVert,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vector from this pixels surface to the light source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surfaceToLight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light.position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fragPosition;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the cosine of the angle of incidence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dot(normal, 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(length(surfaceToLight)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length(normal));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clamp(brightness,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//calculate final color of the pixel, based on: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angle of incidence: brightness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color/intensities of the light: light.intensities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and texture coord: texture(tex, fragTexCoord)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texture(tex, fragTexCoord);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finalColor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(brightness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light.intensities </a:t>
            </a:r>
            <a:r>
              <a:rPr lang="pt-BR" sz="450" b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surfaceColor.rgb, surfaceColor.a);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  <a:endParaRPr sz="450" b="1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56"/>
          <p:cNvPicPr preferRelativeResize="0"/>
          <p:nvPr/>
        </p:nvPicPr>
        <p:blipFill rotWithShape="1">
          <a:blip r:embed="rId3">
            <a:alphaModFix/>
          </a:blip>
          <a:srcRect t="18785"/>
          <a:stretch/>
        </p:blipFill>
        <p:spPr>
          <a:xfrm>
            <a:off x="1362075" y="1124450"/>
            <a:ext cx="6419850" cy="3914276"/>
          </a:xfrm>
          <a:prstGeom prst="rect">
            <a:avLst/>
          </a:prstGeom>
          <a:noFill/>
          <a:ln>
            <a:noFill/>
          </a:ln>
        </p:spPr>
      </p:pic>
      <p:sp>
        <p:nvSpPr>
          <p:cNvPr id="636" name="Google Shape;636;p56"/>
          <p:cNvSpPr txBox="1"/>
          <p:nvPr/>
        </p:nvSpPr>
        <p:spPr>
          <a:xfrm>
            <a:off x="4572000" y="4360875"/>
            <a:ext cx="32100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</a:rPr>
              <a:t>Divida a geometria da superfície em pequenos triângulos e ajuste a posição deles conforme os valores da textura</a:t>
            </a:r>
            <a:endParaRPr sz="1100"/>
          </a:p>
        </p:txBody>
      </p:sp>
      <p:sp>
        <p:nvSpPr>
          <p:cNvPr id="637" name="Google Shape;637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Bump(normal) and displacement mapping </a:t>
            </a:r>
            <a:endParaRPr/>
          </a:p>
        </p:txBody>
      </p:sp>
      <p:sp>
        <p:nvSpPr>
          <p:cNvPr id="638" name="Google Shape;638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639" name="Google Shape;639;p56"/>
          <p:cNvSpPr txBox="1"/>
          <p:nvPr/>
        </p:nvSpPr>
        <p:spPr>
          <a:xfrm>
            <a:off x="1779350" y="70630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bump mapping </a:t>
            </a:r>
            <a:endParaRPr sz="1800">
              <a:solidFill>
                <a:srgbClr val="C62305"/>
              </a:solidFill>
            </a:endParaRPr>
          </a:p>
        </p:txBody>
      </p:sp>
      <p:sp>
        <p:nvSpPr>
          <p:cNvPr id="640" name="Google Shape;640;p56"/>
          <p:cNvSpPr txBox="1"/>
          <p:nvPr/>
        </p:nvSpPr>
        <p:spPr>
          <a:xfrm>
            <a:off x="1309500" y="4343625"/>
            <a:ext cx="3152100" cy="121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>
                <a:solidFill>
                  <a:schemeClr val="dk1"/>
                </a:solidFill>
              </a:rPr>
              <a:t>Use os valores da textura para perturbar as normais da superfície, o que leva a uma aparência falsa  de sobressaltos.</a:t>
            </a:r>
            <a:endParaRPr sz="1500">
              <a:solidFill>
                <a:schemeClr val="dk1"/>
              </a:solidFill>
            </a:endParaRPr>
          </a:p>
        </p:txBody>
      </p:sp>
      <p:sp>
        <p:nvSpPr>
          <p:cNvPr id="641" name="Google Shape;641;p56"/>
          <p:cNvSpPr txBox="1"/>
          <p:nvPr/>
        </p:nvSpPr>
        <p:spPr>
          <a:xfrm>
            <a:off x="4670150" y="662750"/>
            <a:ext cx="3000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C62305"/>
                </a:solidFill>
              </a:rPr>
              <a:t>displacement mapping </a:t>
            </a:r>
            <a:endParaRPr sz="1800">
              <a:solidFill>
                <a:srgbClr val="C62305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Normal Mapping</a:t>
            </a:r>
            <a:endParaRPr/>
          </a:p>
        </p:txBody>
      </p:sp>
      <p:sp>
        <p:nvSpPr>
          <p:cNvPr id="648" name="Google Shape;648;p57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Normal Mapping é uma das técnicas mais usadas para criar o efeito de bump mapping.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650" name="Google Shape;650;p57"/>
          <p:cNvSpPr txBox="1"/>
          <p:nvPr/>
        </p:nvSpPr>
        <p:spPr>
          <a:xfrm>
            <a:off x="2445003" y="4330684"/>
            <a:ext cx="4809744" cy="1124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X</a:t>
            </a:r>
            <a:r>
              <a:rPr lang="pt-BR" sz="1850" dirty="0">
                <a:solidFill>
                  <a:schemeClr val="dk1"/>
                </a:solidFill>
              </a:rPr>
              <a:t>: -1 a +1	:  </a:t>
            </a:r>
            <a:r>
              <a:rPr lang="pt-BR" sz="1850" dirty="0" err="1">
                <a:solidFill>
                  <a:schemeClr val="dk1"/>
                </a:solidFill>
              </a:rPr>
              <a:t>Red</a:t>
            </a:r>
            <a:r>
              <a:rPr lang="pt-BR" sz="1850" dirty="0">
                <a:solidFill>
                  <a:schemeClr val="dk1"/>
                </a:solidFill>
              </a:rPr>
              <a:t>:</a:t>
            </a:r>
            <a:r>
              <a:rPr lang="pt-BR" sz="1550" dirty="0">
                <a:solidFill>
                  <a:schemeClr val="dk1"/>
                </a:solidFill>
              </a:rPr>
              <a:t>    </a:t>
            </a:r>
            <a:r>
              <a:rPr lang="pt-BR" sz="1850" dirty="0">
                <a:solidFill>
                  <a:schemeClr val="dk1"/>
                </a:solidFill>
              </a:rPr>
              <a:t>    0 a 255</a:t>
            </a:r>
            <a:endParaRPr sz="185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Y</a:t>
            </a:r>
            <a:r>
              <a:rPr lang="pt-BR" sz="1850" dirty="0">
                <a:solidFill>
                  <a:schemeClr val="dk1"/>
                </a:solidFill>
              </a:rPr>
              <a:t>: -1 a +1	:  Green:    0 a 255</a:t>
            </a:r>
            <a:endParaRPr sz="1850" dirty="0">
              <a:solidFill>
                <a:schemeClr val="dk1"/>
              </a:solidFill>
            </a:endParaRPr>
          </a:p>
          <a:p>
            <a:pPr marL="0" marR="13970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50" dirty="0" err="1">
                <a:solidFill>
                  <a:schemeClr val="dk1"/>
                </a:solidFill>
              </a:rPr>
              <a:t>Z</a:t>
            </a:r>
            <a:r>
              <a:rPr lang="pt-BR" sz="1850" dirty="0">
                <a:solidFill>
                  <a:schemeClr val="dk1"/>
                </a:solidFill>
              </a:rPr>
              <a:t>:  0 a -1	:  Blue:</a:t>
            </a:r>
            <a:r>
              <a:rPr lang="pt-BR" sz="1650" dirty="0">
                <a:solidFill>
                  <a:schemeClr val="dk1"/>
                </a:solidFill>
              </a:rPr>
              <a:t>  </a:t>
            </a:r>
            <a:r>
              <a:rPr lang="pt-BR" sz="1850" dirty="0">
                <a:solidFill>
                  <a:schemeClr val="dk1"/>
                </a:solidFill>
              </a:rPr>
              <a:t> 128 a 255</a:t>
            </a:r>
            <a:endParaRPr sz="1850" dirty="0">
              <a:solidFill>
                <a:schemeClr val="dk1"/>
              </a:solidFill>
            </a:endParaRPr>
          </a:p>
        </p:txBody>
      </p:sp>
      <p:sp>
        <p:nvSpPr>
          <p:cNvPr id="651" name="Google Shape;651;p57"/>
          <p:cNvSpPr txBox="1"/>
          <p:nvPr/>
        </p:nvSpPr>
        <p:spPr>
          <a:xfrm>
            <a:off x="357900" y="3145875"/>
            <a:ext cx="84282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Os canais de cores na textura informam como o vetor normal deve ser modificado. O mapeamento é feito das cores RGB para as direções XYZ, com a seguinte relação:</a:t>
            </a:r>
            <a:endParaRPr/>
          </a:p>
        </p:txBody>
      </p:sp>
      <p:cxnSp>
        <p:nvCxnSpPr>
          <p:cNvPr id="652" name="Google Shape;652;p57"/>
          <p:cNvCxnSpPr/>
          <p:nvPr/>
        </p:nvCxnSpPr>
        <p:spPr>
          <a:xfrm>
            <a:off x="2940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3" name="Google Shape;653;p57"/>
          <p:cNvCxnSpPr/>
          <p:nvPr/>
        </p:nvCxnSpPr>
        <p:spPr>
          <a:xfrm>
            <a:off x="2805425" y="2165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54" name="Google Shape;654;p57"/>
          <p:cNvCxnSpPr/>
          <p:nvPr/>
        </p:nvCxnSpPr>
        <p:spPr>
          <a:xfrm>
            <a:off x="3092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5" name="Google Shape;655;p57"/>
          <p:cNvCxnSpPr/>
          <p:nvPr/>
        </p:nvCxnSpPr>
        <p:spPr>
          <a:xfrm>
            <a:off x="3245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6" name="Google Shape;656;p57"/>
          <p:cNvCxnSpPr/>
          <p:nvPr/>
        </p:nvCxnSpPr>
        <p:spPr>
          <a:xfrm>
            <a:off x="3397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7" name="Google Shape;657;p57"/>
          <p:cNvCxnSpPr/>
          <p:nvPr/>
        </p:nvCxnSpPr>
        <p:spPr>
          <a:xfrm>
            <a:off x="3549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8" name="Google Shape;658;p57"/>
          <p:cNvCxnSpPr/>
          <p:nvPr/>
        </p:nvCxnSpPr>
        <p:spPr>
          <a:xfrm>
            <a:off x="3702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59" name="Google Shape;659;p57"/>
          <p:cNvCxnSpPr/>
          <p:nvPr/>
        </p:nvCxnSpPr>
        <p:spPr>
          <a:xfrm>
            <a:off x="3854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0" name="Google Shape;660;p57"/>
          <p:cNvCxnSpPr/>
          <p:nvPr/>
        </p:nvCxnSpPr>
        <p:spPr>
          <a:xfrm>
            <a:off x="4007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1" name="Google Shape;661;p57"/>
          <p:cNvCxnSpPr/>
          <p:nvPr/>
        </p:nvCxnSpPr>
        <p:spPr>
          <a:xfrm>
            <a:off x="4159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2" name="Google Shape;662;p57"/>
          <p:cNvCxnSpPr/>
          <p:nvPr/>
        </p:nvCxnSpPr>
        <p:spPr>
          <a:xfrm>
            <a:off x="4311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3" name="Google Shape;663;p57"/>
          <p:cNvCxnSpPr/>
          <p:nvPr/>
        </p:nvCxnSpPr>
        <p:spPr>
          <a:xfrm>
            <a:off x="4464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4" name="Google Shape;664;p57"/>
          <p:cNvCxnSpPr/>
          <p:nvPr/>
        </p:nvCxnSpPr>
        <p:spPr>
          <a:xfrm>
            <a:off x="4616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5" name="Google Shape;665;p57"/>
          <p:cNvCxnSpPr/>
          <p:nvPr/>
        </p:nvCxnSpPr>
        <p:spPr>
          <a:xfrm>
            <a:off x="4769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6" name="Google Shape;666;p57"/>
          <p:cNvCxnSpPr/>
          <p:nvPr/>
        </p:nvCxnSpPr>
        <p:spPr>
          <a:xfrm>
            <a:off x="4921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7" name="Google Shape;667;p57"/>
          <p:cNvCxnSpPr/>
          <p:nvPr/>
        </p:nvCxnSpPr>
        <p:spPr>
          <a:xfrm>
            <a:off x="50739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8" name="Google Shape;668;p57"/>
          <p:cNvCxnSpPr/>
          <p:nvPr/>
        </p:nvCxnSpPr>
        <p:spPr>
          <a:xfrm>
            <a:off x="52263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69" name="Google Shape;669;p57"/>
          <p:cNvCxnSpPr/>
          <p:nvPr/>
        </p:nvCxnSpPr>
        <p:spPr>
          <a:xfrm>
            <a:off x="53787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0" name="Google Shape;670;p57"/>
          <p:cNvCxnSpPr/>
          <p:nvPr/>
        </p:nvCxnSpPr>
        <p:spPr>
          <a:xfrm>
            <a:off x="55311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1" name="Google Shape;671;p57"/>
          <p:cNvCxnSpPr/>
          <p:nvPr/>
        </p:nvCxnSpPr>
        <p:spPr>
          <a:xfrm>
            <a:off x="5683540" y="1713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2" name="Google Shape;672;p57"/>
          <p:cNvCxnSpPr/>
          <p:nvPr/>
        </p:nvCxnSpPr>
        <p:spPr>
          <a:xfrm>
            <a:off x="2831275" y="2507950"/>
            <a:ext cx="117300" cy="431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sp>
        <p:nvSpPr>
          <p:cNvPr id="673" name="Google Shape;673;p57"/>
          <p:cNvSpPr/>
          <p:nvPr/>
        </p:nvSpPr>
        <p:spPr>
          <a:xfrm rot="120001">
            <a:off x="2787950" y="2410670"/>
            <a:ext cx="3102203" cy="324778"/>
          </a:xfrm>
          <a:custGeom>
            <a:avLst/>
            <a:gdLst/>
            <a:ahLst/>
            <a:cxnLst/>
            <a:rect l="l" t="t" r="r" b="b"/>
            <a:pathLst>
              <a:path w="124087" h="12991" extrusionOk="0">
                <a:moveTo>
                  <a:pt x="0" y="12991"/>
                </a:moveTo>
                <a:cubicBezTo>
                  <a:pt x="3554" y="11069"/>
                  <a:pt x="14331" y="2039"/>
                  <a:pt x="21322" y="1456"/>
                </a:cubicBezTo>
                <a:cubicBezTo>
                  <a:pt x="28313" y="874"/>
                  <a:pt x="34430" y="9030"/>
                  <a:pt x="41945" y="9496"/>
                </a:cubicBezTo>
                <a:cubicBezTo>
                  <a:pt x="49460" y="9962"/>
                  <a:pt x="59654" y="3787"/>
                  <a:pt x="66412" y="4253"/>
                </a:cubicBezTo>
                <a:cubicBezTo>
                  <a:pt x="73170" y="4719"/>
                  <a:pt x="75966" y="12991"/>
                  <a:pt x="82491" y="12292"/>
                </a:cubicBezTo>
                <a:cubicBezTo>
                  <a:pt x="89016" y="11593"/>
                  <a:pt x="98628" y="524"/>
                  <a:pt x="105561" y="58"/>
                </a:cubicBezTo>
                <a:cubicBezTo>
                  <a:pt x="112494" y="-408"/>
                  <a:pt x="120999" y="7923"/>
                  <a:pt x="124087" y="9496"/>
                </a:cubicBezTo>
              </a:path>
            </a:pathLst>
          </a:cu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sp>
      <p:cxnSp>
        <p:nvCxnSpPr>
          <p:cNvPr id="674" name="Google Shape;674;p57"/>
          <p:cNvCxnSpPr/>
          <p:nvPr/>
        </p:nvCxnSpPr>
        <p:spPr>
          <a:xfrm>
            <a:off x="2805425" y="2927750"/>
            <a:ext cx="3084600" cy="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75" name="Google Shape;675;p57"/>
          <p:cNvCxnSpPr/>
          <p:nvPr/>
        </p:nvCxnSpPr>
        <p:spPr>
          <a:xfrm>
            <a:off x="3006050" y="2481750"/>
            <a:ext cx="95400" cy="456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6" name="Google Shape;676;p57"/>
          <p:cNvCxnSpPr/>
          <p:nvPr/>
        </p:nvCxnSpPr>
        <p:spPr>
          <a:xfrm>
            <a:off x="3207050" y="2464275"/>
            <a:ext cx="468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7" name="Google Shape;677;p57"/>
          <p:cNvCxnSpPr/>
          <p:nvPr/>
        </p:nvCxnSpPr>
        <p:spPr>
          <a:xfrm flipH="1">
            <a:off x="3406300" y="2481750"/>
            <a:ext cx="19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8" name="Google Shape;678;p57"/>
          <p:cNvCxnSpPr/>
          <p:nvPr/>
        </p:nvCxnSpPr>
        <p:spPr>
          <a:xfrm flipH="1">
            <a:off x="3558725" y="2507950"/>
            <a:ext cx="76500" cy="431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79" name="Google Shape;679;p57"/>
          <p:cNvCxnSpPr/>
          <p:nvPr/>
        </p:nvCxnSpPr>
        <p:spPr>
          <a:xfrm flipH="1">
            <a:off x="3710925" y="2490475"/>
            <a:ext cx="816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0" name="Google Shape;680;p57"/>
          <p:cNvCxnSpPr/>
          <p:nvPr/>
        </p:nvCxnSpPr>
        <p:spPr>
          <a:xfrm>
            <a:off x="38547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1" name="Google Shape;681;p57"/>
          <p:cNvCxnSpPr/>
          <p:nvPr/>
        </p:nvCxnSpPr>
        <p:spPr>
          <a:xfrm>
            <a:off x="3967300" y="2481750"/>
            <a:ext cx="486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2" name="Google Shape;682;p57"/>
          <p:cNvCxnSpPr/>
          <p:nvPr/>
        </p:nvCxnSpPr>
        <p:spPr>
          <a:xfrm>
            <a:off x="4115850" y="2481750"/>
            <a:ext cx="525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3" name="Google Shape;683;p57"/>
          <p:cNvCxnSpPr/>
          <p:nvPr/>
        </p:nvCxnSpPr>
        <p:spPr>
          <a:xfrm>
            <a:off x="4273150" y="2490475"/>
            <a:ext cx="47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4" name="Google Shape;684;p57"/>
          <p:cNvCxnSpPr/>
          <p:nvPr/>
        </p:nvCxnSpPr>
        <p:spPr>
          <a:xfrm>
            <a:off x="4464340" y="2475718"/>
            <a:ext cx="8700" cy="463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5" name="Google Shape;685;p57"/>
          <p:cNvCxnSpPr/>
          <p:nvPr/>
        </p:nvCxnSpPr>
        <p:spPr>
          <a:xfrm flipH="1">
            <a:off x="4625400" y="2481750"/>
            <a:ext cx="672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6" name="Google Shape;686;p57"/>
          <p:cNvCxnSpPr/>
          <p:nvPr/>
        </p:nvCxnSpPr>
        <p:spPr>
          <a:xfrm flipH="1">
            <a:off x="4777875" y="2490475"/>
            <a:ext cx="720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7" name="Google Shape;687;p57"/>
          <p:cNvCxnSpPr/>
          <p:nvPr/>
        </p:nvCxnSpPr>
        <p:spPr>
          <a:xfrm>
            <a:off x="4884850" y="2499225"/>
            <a:ext cx="4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8" name="Google Shape;688;p57"/>
          <p:cNvCxnSpPr/>
          <p:nvPr/>
        </p:nvCxnSpPr>
        <p:spPr>
          <a:xfrm>
            <a:off x="5015925" y="2473000"/>
            <a:ext cx="66600" cy="465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89" name="Google Shape;689;p57"/>
          <p:cNvCxnSpPr/>
          <p:nvPr/>
        </p:nvCxnSpPr>
        <p:spPr>
          <a:xfrm>
            <a:off x="5147000" y="2481750"/>
            <a:ext cx="87900" cy="4572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0" name="Google Shape;690;p57"/>
          <p:cNvCxnSpPr/>
          <p:nvPr/>
        </p:nvCxnSpPr>
        <p:spPr>
          <a:xfrm>
            <a:off x="5304300" y="2464275"/>
            <a:ext cx="83100" cy="474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1" name="Google Shape;691;p57"/>
          <p:cNvCxnSpPr/>
          <p:nvPr/>
        </p:nvCxnSpPr>
        <p:spPr>
          <a:xfrm flipH="1">
            <a:off x="5539775" y="2490475"/>
            <a:ext cx="35400" cy="4485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  <p:cxnSp>
        <p:nvCxnSpPr>
          <p:cNvPr id="692" name="Google Shape;692;p57"/>
          <p:cNvCxnSpPr/>
          <p:nvPr/>
        </p:nvCxnSpPr>
        <p:spPr>
          <a:xfrm flipH="1">
            <a:off x="5692125" y="2499225"/>
            <a:ext cx="75300" cy="439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triangle" w="med" len="med"/>
            <a:tailEnd type="none" w="med" len="med"/>
          </a:ln>
        </p:spPr>
      </p:cxn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de Normal Mapping</a:t>
            </a:r>
            <a:endParaRPr/>
          </a:p>
        </p:txBody>
      </p:sp>
      <p:sp>
        <p:nvSpPr>
          <p:cNvPr id="699" name="Google Shape;699;p58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6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que é azulada?</a:t>
            </a:r>
            <a:endParaRPr/>
          </a:p>
        </p:txBody>
      </p:sp>
      <p:sp>
        <p:nvSpPr>
          <p:cNvPr id="700" name="Google Shape;70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01" name="Google Shape;70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1100" y="369200"/>
            <a:ext cx="1717575" cy="171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02" name="Google Shape;702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00" y="2256583"/>
            <a:ext cx="7590550" cy="2998266"/>
          </a:xfrm>
          <a:prstGeom prst="rect">
            <a:avLst/>
          </a:prstGeom>
          <a:noFill/>
          <a:ln>
            <a:noFill/>
          </a:ln>
        </p:spPr>
      </p:pic>
      <p:sp>
        <p:nvSpPr>
          <p:cNvPr id="703" name="Google Shape;703;p58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Vendo de Perto</a:t>
            </a:r>
            <a:endParaRPr/>
          </a:p>
        </p:txBody>
      </p:sp>
      <p:sp>
        <p:nvSpPr>
          <p:cNvPr id="710" name="Google Shape;71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711" name="Google Shape;711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75462" y="890488"/>
            <a:ext cx="4393075" cy="439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Orientação do Normal Map</a:t>
            </a:r>
            <a:endParaRPr/>
          </a:p>
        </p:txBody>
      </p:sp>
      <p:sp>
        <p:nvSpPr>
          <p:cNvPr id="718" name="Google Shape;718;p6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1048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Devido a dificuldade de orientação, o Normal Map usa um espaço próprio, conhecido como espaço tangente.</a:t>
            </a:r>
            <a:endParaRPr/>
          </a:p>
        </p:txBody>
      </p:sp>
      <p:sp>
        <p:nvSpPr>
          <p:cNvPr id="719" name="Google Shape;719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720" name="Google Shape;720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000" y="1696375"/>
            <a:ext cx="4427600" cy="323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21" name="Google Shape;721;p60"/>
          <p:cNvSpPr txBox="1"/>
          <p:nvPr/>
        </p:nvSpPr>
        <p:spPr>
          <a:xfrm>
            <a:off x="2972850" y="5254850"/>
            <a:ext cx="512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https://learnopengl.com/Advanced-Lighting/Normal-Mapping</a:t>
            </a:r>
            <a:endParaRPr sz="12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Geração de Esferas em 3D</a:t>
            </a:r>
            <a:endParaRPr/>
          </a:p>
        </p:txBody>
      </p:sp>
      <p:sp>
        <p:nvSpPr>
          <p:cNvPr id="728" name="Google Shape;728;p61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27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 é capaz de gerar um esfera 3D composta por vértices e arestas? Qual seria a sua técnica?</a:t>
            </a:r>
            <a:endParaRPr/>
          </a:p>
        </p:txBody>
      </p:sp>
      <p:sp>
        <p:nvSpPr>
          <p:cNvPr id="729" name="Google Shape;72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730" name="Google Shape;73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1475" y="1774500"/>
            <a:ext cx="3560575" cy="3560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Revisão de Coordenadas Esféricas</a:t>
            </a:r>
            <a:endParaRPr/>
          </a:p>
        </p:txBody>
      </p:sp>
      <p:sp>
        <p:nvSpPr>
          <p:cNvPr id="736" name="Google Shape;736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737" name="Google Shape;737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2539" y="863600"/>
            <a:ext cx="4910049" cy="45614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8" name="Google Shape;458;p33"/>
          <p:cNvGrpSpPr/>
          <p:nvPr/>
        </p:nvGrpSpPr>
        <p:grpSpPr>
          <a:xfrm>
            <a:off x="469157" y="848097"/>
            <a:ext cx="7889683" cy="4615181"/>
            <a:chOff x="192" y="432"/>
            <a:chExt cx="4993" cy="2784"/>
          </a:xfrm>
        </p:grpSpPr>
        <p:pic>
          <p:nvPicPr>
            <p:cNvPr id="459" name="Google Shape;459;p3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92" y="432"/>
              <a:ext cx="1968" cy="278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60" name="Google Shape;460;p33" descr="03_5-Transform"/>
            <p:cNvPicPr preferRelativeResize="0"/>
            <p:nvPr/>
          </p:nvPicPr>
          <p:blipFill rotWithShape="1">
            <a:blip r:embed="rId4">
              <a:alphaModFix/>
            </a:blip>
            <a:srcRect l="19510" r="9410"/>
            <a:stretch/>
          </p:blipFill>
          <p:spPr>
            <a:xfrm>
              <a:off x="2304" y="480"/>
              <a:ext cx="2881" cy="270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1" name="Google Shape;461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Formas e Transformações (X3D-Edit)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Cubos em Perspectiva</a:t>
            </a:r>
            <a:endParaRPr/>
          </a:p>
        </p:txBody>
      </p:sp>
      <p:pic>
        <p:nvPicPr>
          <p:cNvPr id="98" name="Google Shape;98;p11" descr="page4image237112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99" name="Google Shape;99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100" name="Google Shape;100;p11"/>
          <p:cNvSpPr txBox="1"/>
          <p:nvPr/>
        </p:nvSpPr>
        <p:spPr>
          <a:xfrm>
            <a:off x="3071988" y="7690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</a:rPr>
              <a:t>LUZ</a:t>
            </a:r>
            <a:endParaRPr sz="3400" b="1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de algumas primitivas</a:t>
            </a:r>
            <a:endParaRPr/>
          </a:p>
        </p:txBody>
      </p:sp>
      <p:pic>
        <p:nvPicPr>
          <p:cNvPr id="467" name="Google Shape;467;p34" descr="X3dSpecificationCon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70501" y="1079726"/>
            <a:ext cx="2049268" cy="2222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4" descr="X3dSpecificationCylinder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97759" y="3155158"/>
            <a:ext cx="2748603" cy="2384316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4" descr="X3dSpecificationSphere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26849" y="3452817"/>
            <a:ext cx="2163793" cy="21138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4" descr="X3dSpecificationBox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416822" y="1071550"/>
            <a:ext cx="2397717" cy="2213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Box</a:t>
            </a:r>
            <a:br>
              <a:rPr lang="pt-BR"/>
            </a:br>
            <a:endParaRPr/>
          </a:p>
        </p:txBody>
      </p:sp>
      <p:sp>
        <p:nvSpPr>
          <p:cNvPr id="539" name="Google Shape;539;p56"/>
          <p:cNvSpPr txBox="1">
            <a:spLocks noGrp="1"/>
          </p:cNvSpPr>
          <p:nvPr>
            <p:ph type="body" idx="1"/>
          </p:nvPr>
        </p:nvSpPr>
        <p:spPr>
          <a:xfrm>
            <a:off x="357884" y="703385"/>
            <a:ext cx="8428200" cy="17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O nó </a:t>
            </a:r>
            <a:r>
              <a:rPr lang="pt-BR" sz="1700" b="1"/>
              <a:t>Box</a:t>
            </a:r>
            <a:r>
              <a:rPr lang="pt-BR" sz="1700"/>
              <a:t> especifica uma caixa 3D paralelepípeda retangular centrada no (0, 0, 0) no sistema de coordenadas local e alinhado com os eixos de coordenadas locais. Por padrão, a caixa mede 2 unidades em cada dimensão, de -1 a +1. O campo </a:t>
            </a:r>
            <a:r>
              <a:rPr lang="pt-BR" sz="1700" b="1"/>
              <a:t>size</a:t>
            </a:r>
            <a:r>
              <a:rPr lang="pt-BR" sz="1700"/>
              <a:t> especifica as extensões da caixa ao longo dos eixos X, Y e Z, respectivamente, e cada valor do tamanho deve ser maior que zero.</a:t>
            </a:r>
            <a:endParaRPr/>
          </a:p>
        </p:txBody>
      </p:sp>
      <p:sp>
        <p:nvSpPr>
          <p:cNvPr id="540" name="Google Shape;54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541" name="Google Shape;541;p56"/>
          <p:cNvSpPr/>
          <p:nvPr/>
        </p:nvSpPr>
        <p:spPr>
          <a:xfrm>
            <a:off x="2790092" y="3016403"/>
            <a:ext cx="62484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Box : X3DGeometryNode { 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NULL  	[X3DMetadataObject]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b="1" dirty="0">
                <a:solidFill>
                  <a:schemeClr val="dk1"/>
                </a:solidFill>
              </a:rPr>
              <a:t>  SFVec3f 	[]       	</a:t>
            </a:r>
            <a:r>
              <a:rPr lang="pt-BR" sz="1600" b="1" dirty="0" err="1">
                <a:solidFill>
                  <a:schemeClr val="dk1"/>
                </a:solidFill>
              </a:rPr>
              <a:t>size</a:t>
            </a:r>
            <a:r>
              <a:rPr lang="pt-BR" sz="1600" b="1" dirty="0">
                <a:solidFill>
                  <a:schemeClr val="dk1"/>
                </a:solidFill>
              </a:rPr>
              <a:t>    	2 2 2 	(0,∞)</a:t>
            </a:r>
            <a:endParaRPr b="1"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	[]      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	TRUE</a:t>
            </a:r>
            <a:endParaRPr dirty="0"/>
          </a:p>
          <a:p>
            <a: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tabLst>
                <a:tab pos="1106488" algn="l"/>
                <a:tab pos="1949450" algn="l"/>
                <a:tab pos="2974975" algn="l"/>
                <a:tab pos="3773488" algn="l"/>
              </a:tabLst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/>
          </a:p>
        </p:txBody>
      </p:sp>
      <p:sp>
        <p:nvSpPr>
          <p:cNvPr id="542" name="Google Shape;542;p56"/>
          <p:cNvSpPr/>
          <p:nvPr/>
        </p:nvSpPr>
        <p:spPr>
          <a:xfrm>
            <a:off x="84172" y="5405974"/>
            <a:ext cx="8259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https://www.web3d.org/documents/specifications/19775-1/V3.3/Part01/components/geometry3D.html#Box</a:t>
            </a: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pic>
        <p:nvPicPr>
          <p:cNvPr id="543" name="Google Shape;543;p56" descr="Box nod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5508" y="2407113"/>
            <a:ext cx="2619250" cy="24189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das primitivas</a:t>
            </a:r>
            <a:endParaRPr/>
          </a:p>
        </p:txBody>
      </p:sp>
      <p:sp>
        <p:nvSpPr>
          <p:cNvPr id="476" name="Google Shape;476;p35"/>
          <p:cNvSpPr txBox="1">
            <a:spLocks noGrp="1"/>
          </p:cNvSpPr>
          <p:nvPr>
            <p:ph type="body" idx="1"/>
          </p:nvPr>
        </p:nvSpPr>
        <p:spPr>
          <a:xfrm>
            <a:off x="300875" y="1124700"/>
            <a:ext cx="4664100" cy="346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Box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SFVec3f []       size     2 2 2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endParaRPr sz="1167"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Cylinder : X3DGeometryNode { 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SFNode  [in,out] metadata NULL [X3DMetadataObject]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bottom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height   2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SFFloat []       radius   1    (0,∞)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side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solid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  SFBool  []       top      TRUE</a:t>
            </a:r>
            <a:endParaRPr/>
          </a:p>
          <a:p>
            <a:pPr marL="0" lvl="0" indent="0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None/>
            </a:pPr>
            <a:r>
              <a:rPr lang="pt-BR" sz="1167"/>
              <a:t>}</a:t>
            </a:r>
            <a:endParaRPr/>
          </a:p>
        </p:txBody>
      </p:sp>
      <p:sp>
        <p:nvSpPr>
          <p:cNvPr id="477" name="Google Shape;477;p35"/>
          <p:cNvSpPr txBox="1">
            <a:spLocks noGrp="1"/>
          </p:cNvSpPr>
          <p:nvPr>
            <p:ph type="body" idx="1"/>
          </p:nvPr>
        </p:nvSpPr>
        <p:spPr>
          <a:xfrm>
            <a:off x="5291100" y="1124700"/>
            <a:ext cx="3852900" cy="39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38" marR="0" lvl="0" indent="-285738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Cone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   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bottom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bottomRadius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height       2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side 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Sphere : X3DGeometryNode { 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SFNode  [in,out] metadata NULL [X3DMetadataObject]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SFFloat []       radius   1    (0,∞)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SFBool  []       solid    TRUE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r>
              <a:rPr lang="pt-BR" sz="11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}</a:t>
            </a:r>
            <a:endParaRPr/>
          </a:p>
          <a:p>
            <a:pPr marL="285738" marR="0" lvl="0" indent="-285738" algn="l" rtl="0">
              <a:spcBef>
                <a:spcPts val="233"/>
              </a:spcBef>
              <a:spcAft>
                <a:spcPts val="0"/>
              </a:spcAft>
              <a:buClr>
                <a:schemeClr val="dk1"/>
              </a:buClr>
              <a:buSzPts val="1167"/>
              <a:buFont typeface="Arial"/>
              <a:buNone/>
            </a:pPr>
            <a:endParaRPr sz="1167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ransition>
    <p:fade/>
  </p:transition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671754" y="2313137"/>
            <a:ext cx="2162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pic>
        <p:nvPicPr>
          <p:cNvPr id="768" name="Google Shape;768;p7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0066" y="880736"/>
            <a:ext cx="2566074" cy="1432700"/>
          </a:xfrm>
          <a:prstGeom prst="rect">
            <a:avLst/>
          </a:prstGeom>
          <a:noFill/>
          <a:ln>
            <a:noFill/>
          </a:ln>
        </p:spPr>
      </p:pic>
      <p:sp>
        <p:nvSpPr>
          <p:cNvPr id="769" name="Google Shape;769;p74"/>
          <p:cNvSpPr/>
          <p:nvPr/>
        </p:nvSpPr>
        <p:spPr>
          <a:xfrm>
            <a:off x="3656992" y="2313149"/>
            <a:ext cx="2136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</a:rPr>
              <a:t>texturas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/>
          </a:p>
        </p:txBody>
      </p:sp>
      <p:pic>
        <p:nvPicPr>
          <p:cNvPr id="770" name="Google Shape;770;p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29842" y="861037"/>
            <a:ext cx="2163994" cy="14426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2" name="Google Shape;742;p63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743" name="Google Shape;743;p63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4" name="Google Shape;777;p75">
            <a:extLst>
              <a:ext uri="{FF2B5EF4-FFF2-40B4-BE49-F238E27FC236}">
                <a16:creationId xmlns:a16="http://schemas.microsoft.com/office/drawing/2014/main" id="{E9A42F31-FA11-F7D4-DBB8-F216FBBD8F09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1567650" y="4078223"/>
            <a:ext cx="6119700" cy="1078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Feast,” 2009. [Blender /VRay]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outros efeitos existem?</a:t>
            </a:r>
            <a:endParaRPr/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Percepções das Observações das Renderizações</a:t>
            </a:r>
            <a:endParaRPr/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68</TotalTime>
  <Words>2483</Words>
  <Application>Microsoft Macintosh PowerPoint</Application>
  <PresentationFormat>On-screen Show (16:10)</PresentationFormat>
  <Paragraphs>394</Paragraphs>
  <Slides>64</Slides>
  <Notes>64</Notes>
  <HiddenSlides>14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1" baseType="lpstr">
      <vt:lpstr>Verdana</vt:lpstr>
      <vt:lpstr>Courier New</vt:lpstr>
      <vt:lpstr>Arial</vt:lpstr>
      <vt:lpstr>Roboto</vt:lpstr>
      <vt:lpstr>Times New Roman</vt:lpstr>
      <vt:lpstr>Calibri</vt:lpstr>
      <vt:lpstr>Personalizar design</vt:lpstr>
      <vt:lpstr>PowerPoint Presentation</vt:lpstr>
      <vt:lpstr>Kahoot</vt:lpstr>
      <vt:lpstr>Computação Gráfica</vt:lpstr>
      <vt:lpstr>O que vimos até agora</vt:lpstr>
      <vt:lpstr>Cubos em Perspectiva</vt:lpstr>
      <vt:lpstr>Cubos em Perspectiva</vt:lpstr>
      <vt:lpstr>Quais outros efeitos existem?</vt:lpstr>
      <vt:lpstr>Quais outros efeitos existem?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Definindo Vetores Normais por Face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Cálculo Local</vt:lpstr>
      <vt:lpstr>Reflexão Difusa</vt:lpstr>
      <vt:lpstr>Faceando</vt:lpstr>
      <vt:lpstr>Propriedades Lambertianas (Difusas)</vt:lpstr>
      <vt:lpstr>Propriedades Lambertianas (Difusas)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Bump(normal) and displacement mapping </vt:lpstr>
      <vt:lpstr>Normal Mapping</vt:lpstr>
      <vt:lpstr>Exemplos de Normal Mapping</vt:lpstr>
      <vt:lpstr>Vendo de Perto</vt:lpstr>
      <vt:lpstr>Orientação do Normal Map</vt:lpstr>
      <vt:lpstr>Geração de Esferas em 3D</vt:lpstr>
      <vt:lpstr>Revisão de Coordenadas Esféricas</vt:lpstr>
      <vt:lpstr>Formas e Transformações (X3D-Edit)</vt:lpstr>
      <vt:lpstr>Especificação de algumas primitivas</vt:lpstr>
      <vt:lpstr>Box </vt:lpstr>
      <vt:lpstr>Especificação das primitivas</vt:lpstr>
      <vt:lpstr>Quinta parte do projeto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7</cp:revision>
  <dcterms:modified xsi:type="dcterms:W3CDTF">2023-03-28T13:55:23Z</dcterms:modified>
</cp:coreProperties>
</file>